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63" r:id="rId7"/>
    <p:sldId id="266" r:id="rId8"/>
    <p:sldId id="259" r:id="rId9"/>
    <p:sldId id="264" r:id="rId10"/>
    <p:sldId id="260" r:id="rId11"/>
    <p:sldId id="265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A208"/>
    <a:srgbClr val="564578"/>
    <a:srgbClr val="0A2011"/>
    <a:srgbClr val="0C2213"/>
    <a:srgbClr val="F6E3B8"/>
    <a:srgbClr val="FFDB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71"/>
  </p:normalViewPr>
  <p:slideViewPr>
    <p:cSldViewPr snapToGrid="0" snapToObjects="1">
      <p:cViewPr varScale="1">
        <p:scale>
          <a:sx n="74" d="100"/>
          <a:sy n="74" d="100"/>
        </p:scale>
        <p:origin x="176" y="7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B691D-142A-7E45-84DB-3F2F025AA3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67BC6E-FA6A-3040-AF12-A9DF637244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E72D6-CAA3-C54E-8B83-65C10ED7B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126CF-57C9-5C4C-9ABF-5862C689AA7B}" type="datetimeFigureOut">
              <a:rPr lang="en-US" smtClean="0"/>
              <a:t>11/20/21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0B09C5-EB93-2D47-A0A5-2C474097D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04B0F-4F6C-B741-A1CF-E395020EC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406B-AA28-4B4B-A6EA-21294CB84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17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2B5EA-74DB-9746-993D-02E52D944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900BFD-7767-AE47-BB49-F7DA517175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52AC3-4335-8141-9EB6-8F82042C9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126CF-57C9-5C4C-9ABF-5862C689AA7B}" type="datetimeFigureOut">
              <a:rPr lang="en-US" smtClean="0"/>
              <a:t>11/20/21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232398-8A1C-D940-8ED0-A03FC4A64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D9FEA-0F3A-8E4B-8F89-2945BCD08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406B-AA28-4B4B-A6EA-21294CB84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76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8D27BB-12FA-3646-8EF7-0BBD632AEA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B6247B-25DF-0B44-8E79-20285810F9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F1DE2-322E-034C-8548-906AD1566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126CF-57C9-5C4C-9ABF-5862C689AA7B}" type="datetimeFigureOut">
              <a:rPr lang="en-US" smtClean="0"/>
              <a:t>11/20/21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BBD6E7-3F82-6444-8784-2783265E3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BDEAE7-57DB-CF45-95A9-9AEA74643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406B-AA28-4B4B-A6EA-21294CB84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08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7FA1B-C715-0E4B-B73D-69B305BC1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F41B9-6096-F04C-83F9-14F4E8246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9D901-935A-D147-BFDB-46DF4606A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126CF-57C9-5C4C-9ABF-5862C689AA7B}" type="datetimeFigureOut">
              <a:rPr lang="en-US" smtClean="0"/>
              <a:t>11/20/21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17EED-D913-9542-A404-BBD2AE5EC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5A3B5-58EE-1D4C-AD39-32C4018A5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406B-AA28-4B4B-A6EA-21294CB84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06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CD7FA-B81A-C944-BB53-F89E63F5F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25ACB5-0147-2542-BF21-229F955EF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4B536-E0F4-CD48-B5EB-9D155EE2D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126CF-57C9-5C4C-9ABF-5862C689AA7B}" type="datetimeFigureOut">
              <a:rPr lang="en-US" smtClean="0"/>
              <a:t>11/20/21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AD67E1-77E1-7D4A-A521-609A657E0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C15EB3-B666-BB49-A528-E0C48622F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406B-AA28-4B4B-A6EA-21294CB84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245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92BAD-839D-DB41-8193-E020368D9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F7876-0A9B-5045-9729-6D2236678E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B486C0-D93A-6945-AB7C-B250F0C26D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6A42E1-009E-B443-A03E-D26F5A697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126CF-57C9-5C4C-9ABF-5862C689AA7B}" type="datetimeFigureOut">
              <a:rPr lang="en-US" smtClean="0"/>
              <a:t>11/20/21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8F769F-58A3-634F-9CF0-85BBA9A5E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8CA46A-AE01-BD40-AB72-CA8FC9F57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406B-AA28-4B4B-A6EA-21294CB84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99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4DED0-D2E5-C04A-A412-087E562DB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691A1D-E79A-944E-9904-4392DEEB8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263199-0B97-A046-AF9C-40FCEC8B3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1D2968-8151-C742-BF11-7B443865A3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5B71FB-837F-194E-8A40-79F2DF9EF1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E84EE0-5762-7846-935B-86B267B57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126CF-57C9-5C4C-9ABF-5862C689AA7B}" type="datetimeFigureOut">
              <a:rPr lang="en-US" smtClean="0"/>
              <a:t>11/20/21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BA7365-9567-C743-84AE-D720C7461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2F2710-8E66-864B-84A9-E1078F654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406B-AA28-4B4B-A6EA-21294CB84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378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B598C-AB23-A948-9B4F-68618DDFD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44856C-4B36-CE46-BA36-76D6294B5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126CF-57C9-5C4C-9ABF-5862C689AA7B}" type="datetimeFigureOut">
              <a:rPr lang="en-US" smtClean="0"/>
              <a:t>11/20/21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E36F24-A317-E340-843C-EEA283490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F7A51B-5511-0741-9FA1-672C2FABA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406B-AA28-4B4B-A6EA-21294CB84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82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145414-0AF4-404B-AF7C-F7F0576B3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126CF-57C9-5C4C-9ABF-5862C689AA7B}" type="datetimeFigureOut">
              <a:rPr lang="en-US" smtClean="0"/>
              <a:t>11/20/21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6C74AE-0E62-B64E-A1B1-8F072F130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89B9CE-DD19-6445-A7BB-94CFB0A80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406B-AA28-4B4B-A6EA-21294CB84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12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2D963-D776-B443-AB56-D426B986F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F98E6-8F57-3046-91D9-E67293EB1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D307D1-4CD9-2046-AAA9-32C70E42C8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7273C5-61A1-0C47-ADFE-F877F8F5B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126CF-57C9-5C4C-9ABF-5862C689AA7B}" type="datetimeFigureOut">
              <a:rPr lang="en-US" smtClean="0"/>
              <a:t>11/20/21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692FC3-D79A-4247-BC07-8158296EB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EA1983-0EFB-5442-A052-71378E4C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406B-AA28-4B4B-A6EA-21294CB84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56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D99DA-9256-EC42-9C6F-84F3723B5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7FD6E7-99CD-BD49-902E-E817DCB3FE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81BA62-7934-2840-BF42-36B3A1E70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16281A-4547-C242-B37F-90404F026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126CF-57C9-5C4C-9ABF-5862C689AA7B}" type="datetimeFigureOut">
              <a:rPr lang="en-US" smtClean="0"/>
              <a:t>11/20/21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210F05-00FD-B34E-8D43-E79DF258C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7AFB76-23BE-7347-BE21-CE5586C80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9406B-AA28-4B4B-A6EA-21294CB84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548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0"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426E2C-9BF4-FB46-9C7F-B971D4146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A68DD7-9B6D-2748-9BA3-DB370F98C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15805-26CD-1148-B657-460FDC03C8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126CF-57C9-5C4C-9ABF-5862C689AA7B}" type="datetimeFigureOut">
              <a:rPr lang="en-US" smtClean="0"/>
              <a:t>11/20/21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581A1-1FC1-F548-9D9C-7DDAE3A12A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FF622A-2FF1-F341-8636-1EAA988B5F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9406B-AA28-4B4B-A6EA-21294CB84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01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15AC461D-6D56-9D4E-BBEB-09CDAEB0EE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21" t="20752"/>
          <a:stretch/>
        </p:blipFill>
        <p:spPr bwMode="auto">
          <a:xfrm>
            <a:off x="345057" y="1122363"/>
            <a:ext cx="6096000" cy="4211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58D2C6F-1BB5-AF47-8170-2B83F8B55C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1" y="763241"/>
            <a:ext cx="7165675" cy="1522533"/>
          </a:xfrm>
        </p:spPr>
        <p:txBody>
          <a:bodyPr/>
          <a:lstStyle/>
          <a:p>
            <a:r>
              <a:rPr lang="en-US" dirty="0">
                <a:solidFill>
                  <a:srgbClr val="FCA208"/>
                </a:solidFill>
              </a:rPr>
              <a:t>The Beauty of Giving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8D42D0-B8BA-6749-9731-6C6D315E82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1" y="2810383"/>
            <a:ext cx="4025660" cy="1655762"/>
          </a:xfrm>
        </p:spPr>
        <p:txBody>
          <a:bodyPr/>
          <a:lstStyle/>
          <a:p>
            <a:r>
              <a:rPr lang="en-US" dirty="0">
                <a:solidFill>
                  <a:srgbClr val="FCA208"/>
                </a:solidFill>
              </a:rPr>
              <a:t>A Generous Life</a:t>
            </a:r>
          </a:p>
        </p:txBody>
      </p:sp>
    </p:spTree>
    <p:extLst>
      <p:ext uri="{BB962C8B-B14F-4D97-AF65-F5344CB8AC3E}">
        <p14:creationId xmlns:p14="http://schemas.microsoft.com/office/powerpoint/2010/main" val="3366603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D7523A35-00C9-7548-AFB1-5A82A7D6F7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21" t="20752"/>
          <a:stretch/>
        </p:blipFill>
        <p:spPr bwMode="auto">
          <a:xfrm>
            <a:off x="345057" y="1122363"/>
            <a:ext cx="6096000" cy="4211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400509BF-D675-EA4A-B715-3512BF0086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1" y="763241"/>
            <a:ext cx="7165675" cy="152253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CA208"/>
                </a:solidFill>
              </a:rPr>
              <a:t>The Beauty of Giving is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07E6805-CDD1-CE4C-A84C-7D2D04B0E5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1" y="2810383"/>
            <a:ext cx="4025660" cy="1655762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FCA208"/>
                </a:solidFill>
              </a:rPr>
              <a:t>Grace</a:t>
            </a:r>
          </a:p>
        </p:txBody>
      </p:sp>
    </p:spTree>
    <p:extLst>
      <p:ext uri="{BB962C8B-B14F-4D97-AF65-F5344CB8AC3E}">
        <p14:creationId xmlns:p14="http://schemas.microsoft.com/office/powerpoint/2010/main" val="4254498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>
            <a:extLst>
              <a:ext uri="{FF2B5EF4-FFF2-40B4-BE49-F238E27FC236}">
                <a16:creationId xmlns:a16="http://schemas.microsoft.com/office/drawing/2014/main" id="{2B4C33B8-FDC8-F84D-99EA-1A4A4154C6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21" t="20752"/>
          <a:stretch/>
        </p:blipFill>
        <p:spPr bwMode="auto">
          <a:xfrm>
            <a:off x="345057" y="1122363"/>
            <a:ext cx="6096000" cy="4211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AD9493B-5DCF-3E45-9D8F-477A582D5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6943" y="365125"/>
            <a:ext cx="7126857" cy="1325563"/>
          </a:xfrm>
        </p:spPr>
        <p:txBody>
          <a:bodyPr>
            <a:normAutofit/>
          </a:bodyPr>
          <a:lstStyle/>
          <a:p>
            <a:pPr algn="r"/>
            <a:r>
              <a:rPr lang="en-US" sz="4000" dirty="0">
                <a:solidFill>
                  <a:srgbClr val="FCA208"/>
                </a:solidFill>
              </a:rPr>
              <a:t>Psalm 33:1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6C2B1-FEFE-0B45-8A8F-15970F33B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3645" y="1825625"/>
            <a:ext cx="7712015" cy="4667250"/>
          </a:xfrm>
          <a:solidFill>
            <a:srgbClr val="0A2011">
              <a:alpha val="50000"/>
            </a:srgbClr>
          </a:solidFill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en-US" sz="5400" dirty="0">
                <a:solidFill>
                  <a:srgbClr val="FCA208"/>
                </a:solidFill>
                <a:latin typeface="+mj-lt"/>
                <a:ea typeface="+mj-ea"/>
                <a:cs typeface="+mj-cs"/>
              </a:rPr>
              <a:t>Saul threw a spear	1 Sa 18:11</a:t>
            </a:r>
          </a:p>
          <a:p>
            <a:pPr>
              <a:lnSpc>
                <a:spcPct val="110000"/>
              </a:lnSpc>
              <a:tabLst>
                <a:tab pos="4513263" algn="l"/>
              </a:tabLst>
            </a:pPr>
            <a:r>
              <a:rPr lang="en-US" sz="5400" dirty="0">
                <a:solidFill>
                  <a:srgbClr val="FCA208"/>
                </a:solidFill>
                <a:latin typeface="+mj-lt"/>
                <a:ea typeface="+mj-ea"/>
                <a:cs typeface="+mj-cs"/>
              </a:rPr>
              <a:t>Saul wanted David to fall</a:t>
            </a:r>
            <a:br>
              <a:rPr lang="en-US" sz="5400" dirty="0">
                <a:solidFill>
                  <a:srgbClr val="FCA208"/>
                </a:solidFill>
                <a:latin typeface="+mj-lt"/>
                <a:ea typeface="+mj-ea"/>
                <a:cs typeface="+mj-cs"/>
              </a:rPr>
            </a:br>
            <a:r>
              <a:rPr lang="en-US" sz="5400" dirty="0">
                <a:solidFill>
                  <a:srgbClr val="FCA208"/>
                </a:solidFill>
                <a:latin typeface="+mj-lt"/>
                <a:ea typeface="+mj-ea"/>
                <a:cs typeface="+mj-cs"/>
              </a:rPr>
              <a:t>	1 Sa 18:25</a:t>
            </a:r>
          </a:p>
          <a:p>
            <a:pPr>
              <a:lnSpc>
                <a:spcPct val="110000"/>
              </a:lnSpc>
              <a:tabLst>
                <a:tab pos="4564063" algn="l"/>
              </a:tabLst>
            </a:pPr>
            <a:r>
              <a:rPr lang="en-US" sz="5400" dirty="0">
                <a:solidFill>
                  <a:srgbClr val="FCA208"/>
                </a:solidFill>
                <a:latin typeface="+mj-lt"/>
                <a:ea typeface="+mj-ea"/>
                <a:cs typeface="+mj-cs"/>
              </a:rPr>
              <a:t>Saul was David’s enemy</a:t>
            </a:r>
            <a:br>
              <a:rPr lang="en-US" sz="5400" dirty="0">
                <a:solidFill>
                  <a:srgbClr val="FCA208"/>
                </a:solidFill>
                <a:latin typeface="+mj-lt"/>
                <a:ea typeface="+mj-ea"/>
                <a:cs typeface="+mj-cs"/>
              </a:rPr>
            </a:br>
            <a:r>
              <a:rPr lang="en-US" sz="5400" dirty="0">
                <a:solidFill>
                  <a:srgbClr val="FCA208"/>
                </a:solidFill>
                <a:latin typeface="+mj-lt"/>
                <a:ea typeface="+mj-ea"/>
                <a:cs typeface="+mj-cs"/>
              </a:rPr>
              <a:t>	1 Sa 18:29</a:t>
            </a:r>
          </a:p>
          <a:p>
            <a:pPr>
              <a:lnSpc>
                <a:spcPct val="110000"/>
              </a:lnSpc>
              <a:tabLst>
                <a:tab pos="4564063" algn="l"/>
              </a:tabLst>
            </a:pPr>
            <a:r>
              <a:rPr lang="en-US" sz="5400" dirty="0">
                <a:solidFill>
                  <a:srgbClr val="FCA208"/>
                </a:solidFill>
                <a:latin typeface="+mj-lt"/>
                <a:ea typeface="+mj-ea"/>
                <a:cs typeface="+mj-cs"/>
              </a:rPr>
              <a:t>Saul wanted to kill David</a:t>
            </a:r>
            <a:br>
              <a:rPr lang="en-US" sz="5400" dirty="0">
                <a:solidFill>
                  <a:srgbClr val="FCA208"/>
                </a:solidFill>
                <a:latin typeface="+mj-lt"/>
                <a:ea typeface="+mj-ea"/>
                <a:cs typeface="+mj-cs"/>
              </a:rPr>
            </a:br>
            <a:r>
              <a:rPr lang="en-US" sz="5400" dirty="0">
                <a:solidFill>
                  <a:srgbClr val="FCA208"/>
                </a:solidFill>
                <a:latin typeface="+mj-lt"/>
                <a:ea typeface="+mj-ea"/>
                <a:cs typeface="+mj-cs"/>
              </a:rPr>
              <a:t>	1 Sa 19:1</a:t>
            </a:r>
          </a:p>
        </p:txBody>
      </p:sp>
    </p:spTree>
    <p:extLst>
      <p:ext uri="{BB962C8B-B14F-4D97-AF65-F5344CB8AC3E}">
        <p14:creationId xmlns:p14="http://schemas.microsoft.com/office/powerpoint/2010/main" val="1162230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>
            <a:extLst>
              <a:ext uri="{FF2B5EF4-FFF2-40B4-BE49-F238E27FC236}">
                <a16:creationId xmlns:a16="http://schemas.microsoft.com/office/drawing/2014/main" id="{2B4C33B8-FDC8-F84D-99EA-1A4A4154C6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21" t="20752"/>
          <a:stretch/>
        </p:blipFill>
        <p:spPr bwMode="auto">
          <a:xfrm>
            <a:off x="345057" y="1122363"/>
            <a:ext cx="6096000" cy="4211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AD9493B-5DCF-3E45-9D8F-477A582D5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6943" y="365125"/>
            <a:ext cx="7126857" cy="1325563"/>
          </a:xfrm>
        </p:spPr>
        <p:txBody>
          <a:bodyPr>
            <a:normAutofit/>
          </a:bodyPr>
          <a:lstStyle/>
          <a:p>
            <a:pPr algn="r"/>
            <a:r>
              <a:rPr lang="en-US" sz="4000" dirty="0">
                <a:solidFill>
                  <a:srgbClr val="FCA208"/>
                </a:solidFill>
              </a:rPr>
              <a:t>1 Samuel 24:6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6C2B1-FEFE-0B45-8A8F-15970F33B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3645" y="1825625"/>
            <a:ext cx="7712015" cy="4667250"/>
          </a:xfrm>
          <a:solidFill>
            <a:srgbClr val="0A2011">
              <a:alpha val="50000"/>
            </a:srgbClr>
          </a:solidFill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5400" dirty="0">
                <a:solidFill>
                  <a:srgbClr val="FCA208"/>
                </a:solidFill>
                <a:latin typeface="+mj-lt"/>
                <a:ea typeface="+mj-ea"/>
                <a:cs typeface="+mj-cs"/>
              </a:rPr>
              <a:t>“The LORD forbid that I should do this thing to my master, the LORD’s anointed, to stretch out my hand against him, seeing he is the anointed of the LORD.”</a:t>
            </a:r>
          </a:p>
        </p:txBody>
      </p:sp>
    </p:spTree>
    <p:extLst>
      <p:ext uri="{BB962C8B-B14F-4D97-AF65-F5344CB8AC3E}">
        <p14:creationId xmlns:p14="http://schemas.microsoft.com/office/powerpoint/2010/main" val="1843573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>
            <a:extLst>
              <a:ext uri="{FF2B5EF4-FFF2-40B4-BE49-F238E27FC236}">
                <a16:creationId xmlns:a16="http://schemas.microsoft.com/office/drawing/2014/main" id="{2B4C33B8-FDC8-F84D-99EA-1A4A4154C6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21" t="20752"/>
          <a:stretch/>
        </p:blipFill>
        <p:spPr bwMode="auto">
          <a:xfrm>
            <a:off x="345057" y="1122363"/>
            <a:ext cx="6096000" cy="4211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AD9493B-5DCF-3E45-9D8F-477A582D5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6943" y="365125"/>
            <a:ext cx="7126857" cy="1325563"/>
          </a:xfrm>
        </p:spPr>
        <p:txBody>
          <a:bodyPr>
            <a:normAutofit/>
          </a:bodyPr>
          <a:lstStyle/>
          <a:p>
            <a:pPr algn="r"/>
            <a:r>
              <a:rPr lang="en-US" sz="4000" dirty="0">
                <a:solidFill>
                  <a:srgbClr val="FCA208"/>
                </a:solidFill>
              </a:rPr>
              <a:t>Romans 5:10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6C2B1-FEFE-0B45-8A8F-15970F33B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3645" y="1825625"/>
            <a:ext cx="7712015" cy="4667250"/>
          </a:xfrm>
          <a:solidFill>
            <a:srgbClr val="0A2011">
              <a:alpha val="50000"/>
            </a:srgbClr>
          </a:solidFill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5400" dirty="0">
                <a:solidFill>
                  <a:srgbClr val="FCA208"/>
                </a:solidFill>
                <a:latin typeface="+mj-lt"/>
                <a:ea typeface="+mj-ea"/>
                <a:cs typeface="+mj-cs"/>
              </a:rPr>
              <a:t>For if when we were enemies we were reconciled to God through the death of His Son</a:t>
            </a:r>
          </a:p>
        </p:txBody>
      </p:sp>
    </p:spTree>
    <p:extLst>
      <p:ext uri="{BB962C8B-B14F-4D97-AF65-F5344CB8AC3E}">
        <p14:creationId xmlns:p14="http://schemas.microsoft.com/office/powerpoint/2010/main" val="2055322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>
            <a:extLst>
              <a:ext uri="{FF2B5EF4-FFF2-40B4-BE49-F238E27FC236}">
                <a16:creationId xmlns:a16="http://schemas.microsoft.com/office/drawing/2014/main" id="{2B4C33B8-FDC8-F84D-99EA-1A4A4154C6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21" t="20752"/>
          <a:stretch/>
        </p:blipFill>
        <p:spPr bwMode="auto">
          <a:xfrm>
            <a:off x="345057" y="1122363"/>
            <a:ext cx="6096000" cy="4211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AD9493B-5DCF-3E45-9D8F-477A582D5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6943" y="365125"/>
            <a:ext cx="7126857" cy="1325563"/>
          </a:xfrm>
        </p:spPr>
        <p:txBody>
          <a:bodyPr>
            <a:normAutofit/>
          </a:bodyPr>
          <a:lstStyle/>
          <a:p>
            <a:pPr algn="r"/>
            <a:r>
              <a:rPr lang="en-US" sz="4000" dirty="0">
                <a:solidFill>
                  <a:srgbClr val="FCA208"/>
                </a:solidFill>
              </a:rPr>
              <a:t>Ephesians 2:5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6C2B1-FEFE-0B45-8A8F-15970F33B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3645" y="1825625"/>
            <a:ext cx="7712015" cy="4667250"/>
          </a:xfrm>
          <a:solidFill>
            <a:srgbClr val="0A2011">
              <a:alpha val="50000"/>
            </a:srgbClr>
          </a:solidFill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5400" dirty="0">
                <a:solidFill>
                  <a:srgbClr val="FCA208"/>
                </a:solidFill>
                <a:latin typeface="+mj-lt"/>
                <a:ea typeface="+mj-ea"/>
                <a:cs typeface="+mj-cs"/>
              </a:rPr>
              <a:t>even when we were dead in trespasses, made us alive together with Christ (by grace you have been saved), </a:t>
            </a:r>
          </a:p>
          <a:p>
            <a:pPr>
              <a:lnSpc>
                <a:spcPct val="110000"/>
              </a:lnSpc>
            </a:pPr>
            <a:endParaRPr lang="en-US" sz="5400" dirty="0">
              <a:solidFill>
                <a:srgbClr val="FCA208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78619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>
            <a:extLst>
              <a:ext uri="{FF2B5EF4-FFF2-40B4-BE49-F238E27FC236}">
                <a16:creationId xmlns:a16="http://schemas.microsoft.com/office/drawing/2014/main" id="{2B4C33B8-FDC8-F84D-99EA-1A4A4154C6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21" t="20752"/>
          <a:stretch/>
        </p:blipFill>
        <p:spPr bwMode="auto">
          <a:xfrm>
            <a:off x="345057" y="1122363"/>
            <a:ext cx="6096000" cy="4211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AD9493B-5DCF-3E45-9D8F-477A582D5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6943" y="365125"/>
            <a:ext cx="7126857" cy="1325563"/>
          </a:xfrm>
        </p:spPr>
        <p:txBody>
          <a:bodyPr>
            <a:normAutofit/>
          </a:bodyPr>
          <a:lstStyle/>
          <a:p>
            <a:pPr algn="r"/>
            <a:r>
              <a:rPr lang="en-US" sz="4000" dirty="0">
                <a:solidFill>
                  <a:srgbClr val="FCA208"/>
                </a:solidFill>
              </a:rPr>
              <a:t>1 Peter 3:3–4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6C2B1-FEFE-0B45-8A8F-15970F33B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3645" y="1825625"/>
            <a:ext cx="7712015" cy="4667250"/>
          </a:xfrm>
          <a:solidFill>
            <a:srgbClr val="0A2011">
              <a:alpha val="50000"/>
            </a:srgbClr>
          </a:solidFill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5400" dirty="0">
                <a:solidFill>
                  <a:srgbClr val="FCA208"/>
                </a:solidFill>
                <a:latin typeface="+mj-lt"/>
                <a:ea typeface="+mj-ea"/>
                <a:cs typeface="+mj-cs"/>
              </a:rPr>
              <a:t>Do not let your adornment be merely outward …rather let it be the hidden person of the heart, with the incorruptible beauty of a gentle and quiet spirit</a:t>
            </a:r>
          </a:p>
        </p:txBody>
      </p:sp>
    </p:spTree>
    <p:extLst>
      <p:ext uri="{BB962C8B-B14F-4D97-AF65-F5344CB8AC3E}">
        <p14:creationId xmlns:p14="http://schemas.microsoft.com/office/powerpoint/2010/main" val="1016980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>
            <a:extLst>
              <a:ext uri="{FF2B5EF4-FFF2-40B4-BE49-F238E27FC236}">
                <a16:creationId xmlns:a16="http://schemas.microsoft.com/office/drawing/2014/main" id="{2B4C33B8-FDC8-F84D-99EA-1A4A4154C6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21" t="20752"/>
          <a:stretch/>
        </p:blipFill>
        <p:spPr bwMode="auto">
          <a:xfrm>
            <a:off x="345057" y="1122363"/>
            <a:ext cx="6096000" cy="4211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AD9493B-5DCF-3E45-9D8F-477A582D5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6943" y="365125"/>
            <a:ext cx="7126857" cy="1325563"/>
          </a:xfrm>
        </p:spPr>
        <p:txBody>
          <a:bodyPr>
            <a:normAutofit/>
          </a:bodyPr>
          <a:lstStyle/>
          <a:p>
            <a:pPr algn="r"/>
            <a:r>
              <a:rPr lang="en-US" sz="4000" dirty="0">
                <a:solidFill>
                  <a:srgbClr val="FCA208"/>
                </a:solidFill>
              </a:rPr>
              <a:t>Isaiah 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6C2B1-FEFE-0B45-8A8F-15970F33B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3645" y="1825625"/>
            <a:ext cx="7712015" cy="4667250"/>
          </a:xfrm>
          <a:solidFill>
            <a:srgbClr val="0A2011">
              <a:alpha val="50000"/>
            </a:srgbClr>
          </a:solidFill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5400" dirty="0">
                <a:solidFill>
                  <a:srgbClr val="FCA208"/>
                </a:solidFill>
                <a:latin typeface="+mj-lt"/>
                <a:ea typeface="+mj-ea"/>
                <a:cs typeface="+mj-cs"/>
              </a:rPr>
              <a:t>v. 2 No beauty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5400" dirty="0">
                <a:solidFill>
                  <a:srgbClr val="FCA208"/>
                </a:solidFill>
                <a:latin typeface="+mj-lt"/>
                <a:ea typeface="+mj-ea"/>
                <a:cs typeface="+mj-cs"/>
              </a:rPr>
              <a:t>v. 3 Despised, rejected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5400" dirty="0">
                <a:solidFill>
                  <a:srgbClr val="FCA208"/>
                </a:solidFill>
                <a:latin typeface="+mj-lt"/>
                <a:ea typeface="+mj-ea"/>
                <a:cs typeface="+mj-cs"/>
              </a:rPr>
              <a:t>v. 10 Pleased the Lord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5400" dirty="0">
                <a:solidFill>
                  <a:srgbClr val="FCA208"/>
                </a:solidFill>
                <a:latin typeface="+mj-lt"/>
                <a:ea typeface="+mj-ea"/>
                <a:cs typeface="+mj-cs"/>
              </a:rPr>
              <a:t>v. 12 portion </a:t>
            </a:r>
            <a:r>
              <a:rPr lang="en-US" sz="5400">
                <a:solidFill>
                  <a:srgbClr val="FCA208"/>
                </a:solidFill>
                <a:latin typeface="+mj-lt"/>
                <a:ea typeface="+mj-ea"/>
                <a:cs typeface="+mj-cs"/>
              </a:rPr>
              <a:t>with the great</a:t>
            </a:r>
            <a:endParaRPr lang="en-US" sz="5400" dirty="0">
              <a:solidFill>
                <a:srgbClr val="FCA208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8226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>
            <a:extLst>
              <a:ext uri="{FF2B5EF4-FFF2-40B4-BE49-F238E27FC236}">
                <a16:creationId xmlns:a16="http://schemas.microsoft.com/office/drawing/2014/main" id="{2B4C33B8-FDC8-F84D-99EA-1A4A4154C6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21" t="20752"/>
          <a:stretch/>
        </p:blipFill>
        <p:spPr bwMode="auto">
          <a:xfrm>
            <a:off x="345057" y="1122363"/>
            <a:ext cx="6096000" cy="4211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AD9493B-5DCF-3E45-9D8F-477A582D5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6943" y="365125"/>
            <a:ext cx="7126857" cy="1325563"/>
          </a:xfrm>
        </p:spPr>
        <p:txBody>
          <a:bodyPr>
            <a:normAutofit/>
          </a:bodyPr>
          <a:lstStyle/>
          <a:p>
            <a:pPr algn="r"/>
            <a:r>
              <a:rPr lang="en-US" sz="4000" dirty="0">
                <a:solidFill>
                  <a:srgbClr val="FCA208"/>
                </a:solidFill>
              </a:rPr>
              <a:t>1 Chronicles 16:29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6C2B1-FEFE-0B45-8A8F-15970F33B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6943" y="1825625"/>
            <a:ext cx="7126857" cy="4351338"/>
          </a:xfrm>
          <a:solidFill>
            <a:srgbClr val="0A2011">
              <a:alpha val="50000"/>
            </a:srgb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rgbClr val="FCA208"/>
                </a:solidFill>
                <a:latin typeface="+mj-lt"/>
                <a:ea typeface="+mj-ea"/>
                <a:cs typeface="+mj-cs"/>
              </a:rPr>
              <a:t>Oh, worship the Lord in the beauty of holiness!</a:t>
            </a:r>
          </a:p>
        </p:txBody>
      </p:sp>
    </p:spTree>
    <p:extLst>
      <p:ext uri="{BB962C8B-B14F-4D97-AF65-F5344CB8AC3E}">
        <p14:creationId xmlns:p14="http://schemas.microsoft.com/office/powerpoint/2010/main" val="1032654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>
            <a:extLst>
              <a:ext uri="{FF2B5EF4-FFF2-40B4-BE49-F238E27FC236}">
                <a16:creationId xmlns:a16="http://schemas.microsoft.com/office/drawing/2014/main" id="{2B4C33B8-FDC8-F84D-99EA-1A4A4154C6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21" t="20752"/>
          <a:stretch/>
        </p:blipFill>
        <p:spPr bwMode="auto">
          <a:xfrm>
            <a:off x="345057" y="1122363"/>
            <a:ext cx="6096000" cy="4211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AD9493B-5DCF-3E45-9D8F-477A582D5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6943" y="365125"/>
            <a:ext cx="7126857" cy="1325563"/>
          </a:xfrm>
        </p:spPr>
        <p:txBody>
          <a:bodyPr>
            <a:normAutofit/>
          </a:bodyPr>
          <a:lstStyle/>
          <a:p>
            <a:pPr algn="r"/>
            <a:r>
              <a:rPr lang="en-US" sz="4000" dirty="0">
                <a:solidFill>
                  <a:srgbClr val="FCA208"/>
                </a:solidFill>
              </a:rPr>
              <a:t>Psalm 27:4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6C2B1-FEFE-0B45-8A8F-15970F33B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6943" y="1825625"/>
            <a:ext cx="7126857" cy="4351338"/>
          </a:xfrm>
          <a:solidFill>
            <a:srgbClr val="0A2011">
              <a:alpha val="50000"/>
            </a:srgbClr>
          </a:solidFill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sz="21600" dirty="0">
                <a:solidFill>
                  <a:srgbClr val="FCA208"/>
                </a:solidFill>
                <a:latin typeface="+mj-lt"/>
                <a:ea typeface="+mj-ea"/>
                <a:cs typeface="+mj-cs"/>
              </a:rPr>
              <a:t>That I may dwell in the house of the Lord All the days of my life, To behold the beauty of the Lord</a:t>
            </a:r>
          </a:p>
        </p:txBody>
      </p:sp>
    </p:spTree>
    <p:extLst>
      <p:ext uri="{BB962C8B-B14F-4D97-AF65-F5344CB8AC3E}">
        <p14:creationId xmlns:p14="http://schemas.microsoft.com/office/powerpoint/2010/main" val="1249914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>
            <a:extLst>
              <a:ext uri="{FF2B5EF4-FFF2-40B4-BE49-F238E27FC236}">
                <a16:creationId xmlns:a16="http://schemas.microsoft.com/office/drawing/2014/main" id="{2B4C33B8-FDC8-F84D-99EA-1A4A4154C6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21" t="20752"/>
          <a:stretch/>
        </p:blipFill>
        <p:spPr bwMode="auto">
          <a:xfrm>
            <a:off x="345057" y="1122363"/>
            <a:ext cx="6096000" cy="4211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AD9493B-5DCF-3E45-9D8F-477A582D5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6943" y="365125"/>
            <a:ext cx="7126857" cy="1325563"/>
          </a:xfrm>
        </p:spPr>
        <p:txBody>
          <a:bodyPr>
            <a:normAutofit/>
          </a:bodyPr>
          <a:lstStyle/>
          <a:p>
            <a:pPr algn="r"/>
            <a:r>
              <a:rPr lang="en-US" sz="4000" dirty="0">
                <a:solidFill>
                  <a:srgbClr val="FCA208"/>
                </a:solidFill>
              </a:rPr>
              <a:t>Psalm 33:1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6C2B1-FEFE-0B45-8A8F-15970F33B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6943" y="1825625"/>
            <a:ext cx="7126857" cy="43513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sz="5400" dirty="0">
                <a:solidFill>
                  <a:srgbClr val="FCA208"/>
                </a:solidFill>
                <a:latin typeface="+mj-lt"/>
                <a:ea typeface="+mj-ea"/>
                <a:cs typeface="+mj-cs"/>
              </a:rPr>
              <a:t>For praise from the upright is beautiful.</a:t>
            </a:r>
          </a:p>
        </p:txBody>
      </p:sp>
    </p:spTree>
    <p:extLst>
      <p:ext uri="{BB962C8B-B14F-4D97-AF65-F5344CB8AC3E}">
        <p14:creationId xmlns:p14="http://schemas.microsoft.com/office/powerpoint/2010/main" val="816319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D7523A35-00C9-7548-AFB1-5A82A7D6F7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21" t="20752"/>
          <a:stretch/>
        </p:blipFill>
        <p:spPr bwMode="auto">
          <a:xfrm>
            <a:off x="345057" y="1122363"/>
            <a:ext cx="6096000" cy="4211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400509BF-D675-EA4A-B715-3512BF0086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1" y="763241"/>
            <a:ext cx="7165675" cy="152253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CA208"/>
                </a:solidFill>
              </a:rPr>
              <a:t>The Beauty of Giving is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07E6805-CDD1-CE4C-A84C-7D2D04B0E5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1" y="2810383"/>
            <a:ext cx="4025660" cy="1655762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FCA208"/>
                </a:solidFill>
              </a:rPr>
              <a:t>Mercy</a:t>
            </a:r>
          </a:p>
        </p:txBody>
      </p:sp>
    </p:spTree>
    <p:extLst>
      <p:ext uri="{BB962C8B-B14F-4D97-AF65-F5344CB8AC3E}">
        <p14:creationId xmlns:p14="http://schemas.microsoft.com/office/powerpoint/2010/main" val="2080146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>
            <a:extLst>
              <a:ext uri="{FF2B5EF4-FFF2-40B4-BE49-F238E27FC236}">
                <a16:creationId xmlns:a16="http://schemas.microsoft.com/office/drawing/2014/main" id="{2B4C33B8-FDC8-F84D-99EA-1A4A4154C6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21" t="20752"/>
          <a:stretch/>
        </p:blipFill>
        <p:spPr bwMode="auto">
          <a:xfrm>
            <a:off x="345057" y="1122363"/>
            <a:ext cx="6096000" cy="4211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AD9493B-5DCF-3E45-9D8F-477A582D5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6943" y="365125"/>
            <a:ext cx="7126857" cy="1325563"/>
          </a:xfrm>
        </p:spPr>
        <p:txBody>
          <a:bodyPr>
            <a:normAutofit/>
          </a:bodyPr>
          <a:lstStyle/>
          <a:p>
            <a:pPr algn="r"/>
            <a:r>
              <a:rPr lang="en-US" sz="4000" dirty="0">
                <a:solidFill>
                  <a:srgbClr val="FCA208"/>
                </a:solidFill>
              </a:rPr>
              <a:t>Luke 10:30-35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6C2B1-FEFE-0B45-8A8F-15970F33B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6943" y="1825625"/>
            <a:ext cx="7126857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5400" dirty="0">
                <a:solidFill>
                  <a:srgbClr val="FCA208"/>
                </a:solidFill>
                <a:latin typeface="+mj-lt"/>
                <a:ea typeface="+mj-ea"/>
                <a:cs typeface="+mj-cs"/>
              </a:rPr>
              <a:t>•	The Good Samaritan</a:t>
            </a:r>
          </a:p>
        </p:txBody>
      </p:sp>
    </p:spTree>
    <p:extLst>
      <p:ext uri="{BB962C8B-B14F-4D97-AF65-F5344CB8AC3E}">
        <p14:creationId xmlns:p14="http://schemas.microsoft.com/office/powerpoint/2010/main" val="1983780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>
            <a:extLst>
              <a:ext uri="{FF2B5EF4-FFF2-40B4-BE49-F238E27FC236}">
                <a16:creationId xmlns:a16="http://schemas.microsoft.com/office/drawing/2014/main" id="{2B4C33B8-FDC8-F84D-99EA-1A4A4154C6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21" t="20752"/>
          <a:stretch/>
        </p:blipFill>
        <p:spPr bwMode="auto">
          <a:xfrm>
            <a:off x="345057" y="1122363"/>
            <a:ext cx="6096000" cy="4211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AD9493B-5DCF-3E45-9D8F-477A582D5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6943" y="365125"/>
            <a:ext cx="7126857" cy="1325563"/>
          </a:xfrm>
        </p:spPr>
        <p:txBody>
          <a:bodyPr>
            <a:normAutofit/>
          </a:bodyPr>
          <a:lstStyle/>
          <a:p>
            <a:pPr algn="r"/>
            <a:r>
              <a:rPr lang="en-US" sz="4000" dirty="0">
                <a:solidFill>
                  <a:srgbClr val="FCA208"/>
                </a:solidFill>
              </a:rPr>
              <a:t>Romans 5:6–7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6C2B1-FEFE-0B45-8A8F-15970F33B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6943" y="1825625"/>
            <a:ext cx="7126857" cy="4351338"/>
          </a:xfrm>
          <a:solidFill>
            <a:srgbClr val="0A2011">
              <a:alpha val="50000"/>
            </a:srgbClr>
          </a:solidFill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5400" dirty="0">
                <a:solidFill>
                  <a:srgbClr val="FCA208"/>
                </a:solidFill>
                <a:latin typeface="+mj-lt"/>
                <a:ea typeface="+mj-ea"/>
                <a:cs typeface="+mj-cs"/>
              </a:rPr>
              <a:t>For when we were still without strength, in due time Christ died for the ungodly.</a:t>
            </a:r>
          </a:p>
        </p:txBody>
      </p:sp>
    </p:spTree>
    <p:extLst>
      <p:ext uri="{BB962C8B-B14F-4D97-AF65-F5344CB8AC3E}">
        <p14:creationId xmlns:p14="http://schemas.microsoft.com/office/powerpoint/2010/main" val="141710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D7523A35-00C9-7548-AFB1-5A82A7D6F7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21" t="20752"/>
          <a:stretch/>
        </p:blipFill>
        <p:spPr bwMode="auto">
          <a:xfrm>
            <a:off x="345057" y="1122363"/>
            <a:ext cx="6096000" cy="4211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400509BF-D675-EA4A-B715-3512BF0086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1" y="763241"/>
            <a:ext cx="7165675" cy="152253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CA208"/>
                </a:solidFill>
              </a:rPr>
              <a:t>The Beauty of Giving is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07E6805-CDD1-CE4C-A84C-7D2D04B0E5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1" y="2810383"/>
            <a:ext cx="4025660" cy="1655762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FCA208"/>
                </a:solidFill>
              </a:rPr>
              <a:t>Love</a:t>
            </a:r>
          </a:p>
        </p:txBody>
      </p:sp>
    </p:spTree>
    <p:extLst>
      <p:ext uri="{BB962C8B-B14F-4D97-AF65-F5344CB8AC3E}">
        <p14:creationId xmlns:p14="http://schemas.microsoft.com/office/powerpoint/2010/main" val="1527115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>
            <a:extLst>
              <a:ext uri="{FF2B5EF4-FFF2-40B4-BE49-F238E27FC236}">
                <a16:creationId xmlns:a16="http://schemas.microsoft.com/office/drawing/2014/main" id="{2B4C33B8-FDC8-F84D-99EA-1A4A4154C6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21" t="20752"/>
          <a:stretch/>
        </p:blipFill>
        <p:spPr bwMode="auto">
          <a:xfrm>
            <a:off x="345057" y="1122363"/>
            <a:ext cx="6096000" cy="4211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AD9493B-5DCF-3E45-9D8F-477A582D5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6943" y="365125"/>
            <a:ext cx="7126857" cy="1325563"/>
          </a:xfrm>
        </p:spPr>
        <p:txBody>
          <a:bodyPr>
            <a:normAutofit/>
          </a:bodyPr>
          <a:lstStyle/>
          <a:p>
            <a:pPr algn="r"/>
            <a:r>
              <a:rPr lang="en-US" sz="4000" dirty="0">
                <a:solidFill>
                  <a:srgbClr val="FCA208"/>
                </a:solidFill>
              </a:rPr>
              <a:t>Romans 5:8–9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6C2B1-FEFE-0B45-8A8F-15970F33B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6943" y="1825625"/>
            <a:ext cx="7126857" cy="4351338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sz="5400" dirty="0">
                <a:solidFill>
                  <a:srgbClr val="FCA208"/>
                </a:solidFill>
                <a:latin typeface="+mj-lt"/>
                <a:ea typeface="+mj-ea"/>
                <a:cs typeface="+mj-cs"/>
              </a:rPr>
              <a:t>But God demonstrates His own love toward us, in that while we were still sinners, Christ died for us.</a:t>
            </a:r>
          </a:p>
        </p:txBody>
      </p:sp>
    </p:spTree>
    <p:extLst>
      <p:ext uri="{BB962C8B-B14F-4D97-AF65-F5344CB8AC3E}">
        <p14:creationId xmlns:p14="http://schemas.microsoft.com/office/powerpoint/2010/main" val="2303996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304</Words>
  <Application>Microsoft Macintosh PowerPoint</Application>
  <PresentationFormat>Widescreen</PresentationFormat>
  <Paragraphs>38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The Beauty of Giving</vt:lpstr>
      <vt:lpstr>1 Chronicles 16:29</vt:lpstr>
      <vt:lpstr>Psalm 27:4</vt:lpstr>
      <vt:lpstr>Psalm 33:1</vt:lpstr>
      <vt:lpstr>The Beauty of Giving is</vt:lpstr>
      <vt:lpstr>Luke 10:30-35</vt:lpstr>
      <vt:lpstr>Romans 5:6–7</vt:lpstr>
      <vt:lpstr>The Beauty of Giving is</vt:lpstr>
      <vt:lpstr>Romans 5:8–9</vt:lpstr>
      <vt:lpstr>The Beauty of Giving is</vt:lpstr>
      <vt:lpstr>Psalm 33:1</vt:lpstr>
      <vt:lpstr>1 Samuel 24:6</vt:lpstr>
      <vt:lpstr>Romans 5:10</vt:lpstr>
      <vt:lpstr>Ephesians 2:5</vt:lpstr>
      <vt:lpstr>1 Peter 3:3–4</vt:lpstr>
      <vt:lpstr>Isaiah 53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Beauty of Giving</dc:title>
  <dc:creator>Andy Warren</dc:creator>
  <cp:lastModifiedBy>Andy Warren</cp:lastModifiedBy>
  <cp:revision>1</cp:revision>
  <dcterms:created xsi:type="dcterms:W3CDTF">2021-11-21T04:39:09Z</dcterms:created>
  <dcterms:modified xsi:type="dcterms:W3CDTF">2021-11-21T09:45:57Z</dcterms:modified>
</cp:coreProperties>
</file>